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752475"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1"/>
          <p:cNvSpPr>
            <a:spLocks noGrp="1"/>
          </p:cNvSpPr>
          <p:nvPr>
            <p:ph type="ctrTitle"/>
          </p:nvPr>
        </p:nvSpPr>
        <p:spPr>
          <a:xfrm>
            <a:off x="1216152" y="1267485"/>
            <a:ext cx="7235981" cy="5133316"/>
          </a:xfrm>
        </p:spPr>
        <p:txBody>
          <a:bodyPr/>
          <a:lstStyle>
            <a:lvl1pPr>
              <a:defRPr sz="11500"/>
            </a:lvl1pPr>
          </a:lstStyle>
          <a:p>
            <a:r>
              <a:rPr lang="en-US" smtClean="0"/>
              <a:t>Click to edit Master title style</a:t>
            </a:r>
            <a:endParaRPr lang="en-US" dirty="0"/>
          </a:p>
        </p:txBody>
      </p:sp>
      <p:sp>
        <p:nvSpPr>
          <p:cNvPr id="3" name="Subtitle 2"/>
          <p:cNvSpPr>
            <a:spLocks noGrp="1"/>
          </p:cNvSpPr>
          <p:nvPr>
            <p:ph type="subTitle" idx="1"/>
          </p:nvPr>
        </p:nvSpPr>
        <p:spPr>
          <a:xfrm>
            <a:off x="1216151" y="201702"/>
            <a:ext cx="6189583" cy="949569"/>
          </a:xfrm>
        </p:spPr>
        <p:txBody>
          <a:bodyPr>
            <a:normAutofit/>
          </a:bodyPr>
          <a:lstStyle>
            <a:lvl1pPr marL="0" indent="0" algn="r">
              <a:buNone/>
              <a:defRPr sz="2400">
                <a:solidFill>
                  <a:schemeClr val="tx2">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1341F5A-F465-4189-A41A-CC9354949229}"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a:xfrm>
            <a:off x="8150469" y="236415"/>
            <a:ext cx="785301" cy="365125"/>
          </a:xfrm>
        </p:spPr>
        <p:txBody>
          <a:bodyPr/>
          <a:lstStyle>
            <a:lvl1pPr>
              <a:defRPr sz="1400"/>
            </a:lvl1pPr>
          </a:lstStyle>
          <a:p>
            <a:fld id="{13E80C6A-3667-4CA3-94B4-100476ED25BC}" type="slidenum">
              <a:rPr lang="es-CO" smtClean="0"/>
              <a:t>‹#›</a:t>
            </a:fld>
            <a:endParaRPr lang="es-CO"/>
          </a:p>
        </p:txBody>
      </p:sp>
      <p:grpSp>
        <p:nvGrpSpPr>
          <p:cNvPr id="7" name="Group 6"/>
          <p:cNvGrpSpPr/>
          <p:nvPr/>
        </p:nvGrpSpPr>
        <p:grpSpPr>
          <a:xfrm>
            <a:off x="7467600" y="209550"/>
            <a:ext cx="657226" cy="431800"/>
            <a:chOff x="7467600" y="209550"/>
            <a:chExt cx="657226" cy="431800"/>
          </a:xfrm>
          <a:solidFill>
            <a:schemeClr val="tx2">
              <a:lumMod val="60000"/>
              <a:lumOff val="40000"/>
            </a:schemeClr>
          </a:solidFill>
        </p:grpSpPr>
        <p:sp>
          <p:nvSpPr>
            <p:cNvPr id="8" name="Freeform 5"/>
            <p:cNvSpPr>
              <a:spLocks/>
            </p:cNvSpPr>
            <p:nvPr/>
          </p:nvSpPr>
          <p:spPr bwMode="auto">
            <a:xfrm>
              <a:off x="7467600"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5"/>
            <p:cNvSpPr>
              <a:spLocks/>
            </p:cNvSpPr>
            <p:nvPr/>
          </p:nvSpPr>
          <p:spPr bwMode="auto">
            <a:xfrm>
              <a:off x="7677151"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5"/>
            <p:cNvSpPr>
              <a:spLocks/>
            </p:cNvSpPr>
            <p:nvPr/>
          </p:nvSpPr>
          <p:spPr bwMode="auto">
            <a:xfrm>
              <a:off x="7881939" y="20955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1"/>
                                        </p:tgtEl>
                                      </p:cBhvr>
                                    </p:animEffect>
                                    <p:set>
                                      <p:cBhvr>
                                        <p:cTn id="7" dur="1" fill="hold">
                                          <p:stCondLst>
                                            <p:cond delay="1999"/>
                                          </p:stCondLst>
                                        </p:cTn>
                                        <p:tgtEl>
                                          <p:spTgt spid="11"/>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341F5A-F465-4189-A41A-CC9354949229}"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3E80C6A-3667-4CA3-94B4-100476ED25B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341F5A-F465-4189-A41A-CC9354949229}"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13E80C6A-3667-4CA3-94B4-100476ED25B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3" name="Content Placeholder 2"/>
          <p:cNvSpPr>
            <a:spLocks noGrp="1"/>
          </p:cNvSpPr>
          <p:nvPr>
            <p:ph idx="1"/>
          </p:nvPr>
        </p:nvSpPr>
        <p:spPr>
          <a:xfrm>
            <a:off x="1219200" y="838200"/>
            <a:ext cx="7467600" cy="4419600"/>
          </a:xfrm>
        </p:spPr>
        <p:txBody>
          <a:bodyPr>
            <a:normAutofit/>
          </a:bodyPr>
          <a:lstStyle>
            <a:lvl1pPr>
              <a:defRPr sz="2800"/>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1341F5A-F465-4189-A41A-CC9354949229}" type="datetimeFigureOut">
              <a:rPr lang="es-CO" smtClean="0"/>
              <a:t>22/10/2014</a:t>
            </a:fld>
            <a:endParaRPr lang="es-CO"/>
          </a:p>
        </p:txBody>
      </p:sp>
      <p:sp>
        <p:nvSpPr>
          <p:cNvPr id="10" name="Slide Number Placeholder 9"/>
          <p:cNvSpPr>
            <a:spLocks noGrp="1"/>
          </p:cNvSpPr>
          <p:nvPr>
            <p:ph type="sldNum" sz="quarter" idx="11"/>
          </p:nvPr>
        </p:nvSpPr>
        <p:spPr/>
        <p:txBody>
          <a:bodyPr/>
          <a:lstStyle/>
          <a:p>
            <a:fld id="{13E80C6A-3667-4CA3-94B4-100476ED25BC}" type="slidenum">
              <a:rPr lang="es-CO" smtClean="0"/>
              <a:t>‹#›</a:t>
            </a:fld>
            <a:endParaRPr lang="es-CO"/>
          </a:p>
        </p:txBody>
      </p:sp>
      <p:sp>
        <p:nvSpPr>
          <p:cNvPr id="12" name="Footer Placeholder 11"/>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19199" y="4484080"/>
            <a:ext cx="7239001" cy="762000"/>
          </a:xfrm>
        </p:spPr>
        <p:txBody>
          <a:bodyPr bIns="0"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3" name="Title 1"/>
          <p:cNvSpPr>
            <a:spLocks noGrp="1"/>
          </p:cNvSpPr>
          <p:nvPr>
            <p:ph type="title"/>
          </p:nvPr>
        </p:nvSpPr>
        <p:spPr>
          <a:xfrm>
            <a:off x="1219200" y="5257800"/>
            <a:ext cx="7239000" cy="1143000"/>
          </a:xfrm>
        </p:spPr>
        <p:txBody>
          <a:bodyPr>
            <a:noAutofit/>
          </a:bodyPr>
          <a:lstStyle>
            <a:lvl1pPr algn="l">
              <a:defRPr sz="7200" baseline="0">
                <a:ln w="12700">
                  <a:solidFill>
                    <a:schemeClr val="tx2"/>
                  </a:solidFill>
                </a:ln>
              </a:defRPr>
            </a:lvl1pPr>
          </a:lstStyle>
          <a:p>
            <a:r>
              <a:rPr lang="en-US" smtClean="0"/>
              <a:t>Click to edit Master title style</a:t>
            </a:r>
            <a:endParaRPr lang="en-US" dirty="0"/>
          </a:p>
        </p:txBody>
      </p:sp>
      <p:sp>
        <p:nvSpPr>
          <p:cNvPr id="19" name="Date Placeholder 18"/>
          <p:cNvSpPr>
            <a:spLocks noGrp="1"/>
          </p:cNvSpPr>
          <p:nvPr>
            <p:ph type="dt" sz="half" idx="10"/>
          </p:nvPr>
        </p:nvSpPr>
        <p:spPr/>
        <p:txBody>
          <a:bodyPr/>
          <a:lstStyle/>
          <a:p>
            <a:fld id="{51341F5A-F465-4189-A41A-CC9354949229}" type="datetimeFigureOut">
              <a:rPr lang="es-CO" smtClean="0"/>
              <a:t>22/10/2014</a:t>
            </a:fld>
            <a:endParaRPr lang="es-CO"/>
          </a:p>
        </p:txBody>
      </p:sp>
      <p:sp>
        <p:nvSpPr>
          <p:cNvPr id="20" name="Slide Number Placeholder 19"/>
          <p:cNvSpPr>
            <a:spLocks noGrp="1"/>
          </p:cNvSpPr>
          <p:nvPr>
            <p:ph type="sldNum" sz="quarter" idx="11"/>
          </p:nvPr>
        </p:nvSpPr>
        <p:spPr/>
        <p:txBody>
          <a:bodyPr/>
          <a:lstStyle/>
          <a:p>
            <a:fld id="{13E80C6A-3667-4CA3-94B4-100476ED25BC}" type="slidenum">
              <a:rPr lang="es-CO" smtClean="0"/>
              <a:t>‹#›</a:t>
            </a:fld>
            <a:endParaRPr lang="es-CO"/>
          </a:p>
        </p:txBody>
      </p:sp>
      <p:sp>
        <p:nvSpPr>
          <p:cNvPr id="21" name="Footer Placeholder 20"/>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1341F5A-F465-4189-A41A-CC9354949229}"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3E80C6A-3667-4CA3-94B4-100476ED25BC}" type="slidenum">
              <a:rPr lang="es-CO" smtClean="0"/>
              <a:t>‹#›</a:t>
            </a:fld>
            <a:endParaRPr lang="es-CO"/>
          </a:p>
        </p:txBody>
      </p:sp>
      <p:sp>
        <p:nvSpPr>
          <p:cNvPr id="9" name="Content Placeholder 8"/>
          <p:cNvSpPr>
            <a:spLocks noGrp="1"/>
          </p:cNvSpPr>
          <p:nvPr>
            <p:ph sz="quarter" idx="13"/>
          </p:nvPr>
        </p:nvSpPr>
        <p:spPr>
          <a:xfrm>
            <a:off x="12161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5102352" y="841248"/>
            <a:ext cx="3730752" cy="43891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19200" y="841248"/>
            <a:ext cx="3733800"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5105400" y="841248"/>
            <a:ext cx="3735267" cy="533400"/>
          </a:xfrm>
        </p:spPr>
        <p:txBody>
          <a:bodyPr anchor="t">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1341F5A-F465-4189-A41A-CC9354949229}" type="datetimeFigureOut">
              <a:rPr lang="es-CO" smtClean="0"/>
              <a:t>22/10/2014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13E80C6A-3667-4CA3-94B4-100476ED25BC}" type="slidenum">
              <a:rPr lang="es-CO" smtClean="0"/>
              <a:t>‹#›</a:t>
            </a:fld>
            <a:endParaRPr lang="es-CO"/>
          </a:p>
        </p:txBody>
      </p:sp>
      <p:sp>
        <p:nvSpPr>
          <p:cNvPr id="11" name="Content Placeholder 10"/>
          <p:cNvSpPr>
            <a:spLocks noGrp="1"/>
          </p:cNvSpPr>
          <p:nvPr>
            <p:ph sz="quarter" idx="13"/>
          </p:nvPr>
        </p:nvSpPr>
        <p:spPr>
          <a:xfrm>
            <a:off x="1216152" y="1380744"/>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quarter" idx="14"/>
          </p:nvPr>
        </p:nvSpPr>
        <p:spPr>
          <a:xfrm>
            <a:off x="5102352" y="1380743"/>
            <a:ext cx="3730752" cy="38404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1341F5A-F465-4189-A41A-CC9354949229}" type="datetimeFigureOut">
              <a:rPr lang="es-CO" smtClean="0"/>
              <a:t>22/10/2014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13E80C6A-3667-4CA3-94B4-100476ED25B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1341F5A-F465-4189-A41A-CC9354949229}" type="datetimeFigureOut">
              <a:rPr lang="es-CO" smtClean="0"/>
              <a:t>22/10/2014</a:t>
            </a:fld>
            <a:endParaRPr lang="es-CO"/>
          </a:p>
        </p:txBody>
      </p:sp>
      <p:sp>
        <p:nvSpPr>
          <p:cNvPr id="6" name="Slide Number Placeholder 5"/>
          <p:cNvSpPr>
            <a:spLocks noGrp="1"/>
          </p:cNvSpPr>
          <p:nvPr>
            <p:ph type="sldNum" sz="quarter" idx="11"/>
          </p:nvPr>
        </p:nvSpPr>
        <p:spPr/>
        <p:txBody>
          <a:bodyPr/>
          <a:lstStyle/>
          <a:p>
            <a:fld id="{13E80C6A-3667-4CA3-94B4-100476ED25BC}" type="slidenum">
              <a:rPr lang="es-CO" smtClean="0"/>
              <a:t>‹#›</a:t>
            </a:fld>
            <a:endParaRPr lang="es-CO"/>
          </a:p>
        </p:txBody>
      </p:sp>
      <p:sp>
        <p:nvSpPr>
          <p:cNvPr id="7" name="Footer Placeholder 6"/>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715000" y="395287"/>
            <a:ext cx="3008313" cy="1162050"/>
          </a:xfrm>
        </p:spPr>
        <p:txBody>
          <a:bodyPr anchor="b"/>
          <a:lstStyle>
            <a:lvl1pPr algn="l">
              <a:defRPr sz="2000" b="1">
                <a:ln>
                  <a:noFill/>
                </a:ln>
                <a:solidFill>
                  <a:srgbClr val="FF7605"/>
                </a:solidFill>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5715000" y="1557337"/>
            <a:ext cx="3008313" cy="4386263"/>
          </a:xfrm>
        </p:spPr>
        <p:txBody>
          <a:bodyPr/>
          <a:lstStyle>
            <a:lvl1pPr marL="0" indent="0">
              <a:buNone/>
              <a:defRPr sz="1400">
                <a:solidFill>
                  <a:schemeClr val="tx1">
                    <a:lumMod val="50000"/>
                    <a:lumOff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Content Placeholder 13"/>
          <p:cNvSpPr>
            <a:spLocks noGrp="1"/>
          </p:cNvSpPr>
          <p:nvPr>
            <p:ph sz="quarter" idx="13"/>
          </p:nvPr>
        </p:nvSpPr>
        <p:spPr>
          <a:xfrm>
            <a:off x="914400" y="381000"/>
            <a:ext cx="480060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51341F5A-F465-4189-A41A-CC9354949229}" type="datetimeFigureOut">
              <a:rPr lang="es-CO" smtClean="0"/>
              <a:t>22/10/2014</a:t>
            </a:fld>
            <a:endParaRPr lang="es-CO"/>
          </a:p>
        </p:txBody>
      </p:sp>
      <p:sp>
        <p:nvSpPr>
          <p:cNvPr id="10" name="Slide Number Placeholder 9"/>
          <p:cNvSpPr>
            <a:spLocks noGrp="1"/>
          </p:cNvSpPr>
          <p:nvPr>
            <p:ph type="sldNum" sz="quarter" idx="15"/>
          </p:nvPr>
        </p:nvSpPr>
        <p:spPr/>
        <p:txBody>
          <a:bodyPr/>
          <a:lstStyle/>
          <a:p>
            <a:fld id="{13E80C6A-3667-4CA3-94B4-100476ED25BC}" type="slidenum">
              <a:rPr lang="es-CO" smtClean="0"/>
              <a:t>‹#›</a:t>
            </a:fld>
            <a:endParaRPr lang="es-CO"/>
          </a:p>
        </p:txBody>
      </p:sp>
      <p:sp>
        <p:nvSpPr>
          <p:cNvPr id="13" name="Footer Placeholder 12"/>
          <p:cNvSpPr>
            <a:spLocks noGrp="1"/>
          </p:cNvSpPr>
          <p:nvPr>
            <p:ph type="ftr" sz="quarter" idx="16"/>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19200" y="4624754"/>
            <a:ext cx="5486400" cy="404446"/>
          </a:xfrm>
        </p:spPr>
        <p:txBody>
          <a:bodyPr bIns="0" anchor="b"/>
          <a:lstStyle>
            <a:lvl1pPr algn="l">
              <a:defRPr sz="2000" b="1">
                <a:ln w="12700">
                  <a:noFill/>
                </a:ln>
                <a:solidFill>
                  <a:schemeClr val="tx1"/>
                </a:solidFill>
                <a:effectLst/>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323975" y="381000"/>
            <a:ext cx="5867400" cy="408146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219200" y="5029200"/>
            <a:ext cx="4038600" cy="1371600"/>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341F5A-F465-4189-A41A-CC9354949229}"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13E80C6A-3667-4CA3-94B4-100476ED25BC}" type="slidenum">
              <a:rPr lang="es-CO" smtClean="0"/>
              <a:t>‹#›</a:t>
            </a:fld>
            <a:endParaRPr lang="es-CO"/>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228600" cy="6858000"/>
          </a:xfrm>
          <a:prstGeom prst="rect">
            <a:avLst/>
          </a:prstGeom>
          <a:gradFill>
            <a:gsLst>
              <a:gs pos="0">
                <a:schemeClr val="accent1"/>
              </a:gs>
              <a:gs pos="52000">
                <a:schemeClr val="accent6">
                  <a:lumMod val="75000"/>
                </a:schemeClr>
              </a:gs>
              <a:gs pos="100000">
                <a:schemeClr val="accent6">
                  <a:lumMod val="50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13" name="Rectangle 12"/>
          <p:cNvSpPr/>
          <p:nvPr/>
        </p:nvSpPr>
        <p:spPr>
          <a:xfrm>
            <a:off x="0" y="0"/>
            <a:ext cx="228600" cy="6858000"/>
          </a:xfrm>
          <a:prstGeom prst="rect">
            <a:avLst/>
          </a:prstGeom>
          <a:gradFill>
            <a:gsLst>
              <a:gs pos="0">
                <a:schemeClr val="accent1">
                  <a:lumMod val="60000"/>
                  <a:lumOff val="40000"/>
                </a:schemeClr>
              </a:gs>
              <a:gs pos="50000">
                <a:schemeClr val="accent1"/>
              </a:gs>
              <a:gs pos="100000">
                <a:schemeClr val="accent6">
                  <a:lumMod val="75000"/>
                </a:schemeClr>
              </a:gs>
            </a:gsLst>
            <a:lin ang="5400000" scaled="0"/>
          </a:gradFill>
          <a:ln>
            <a:noFill/>
          </a:ln>
          <a:effectLst>
            <a:innerShdw blurRad="190500" dist="25400">
              <a:prstClr val="black">
                <a:alpha val="6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effectLst>
                <a:innerShdw blurRad="63500" dist="50800" dir="18900000">
                  <a:prstClr val="black">
                    <a:alpha val="50000"/>
                  </a:prstClr>
                </a:innerShdw>
              </a:effectLst>
            </a:endParaRPr>
          </a:p>
        </p:txBody>
      </p:sp>
      <p:sp>
        <p:nvSpPr>
          <p:cNvPr id="2" name="Title Placeholder 1"/>
          <p:cNvSpPr>
            <a:spLocks noGrp="1"/>
          </p:cNvSpPr>
          <p:nvPr>
            <p:ph type="title"/>
          </p:nvPr>
        </p:nvSpPr>
        <p:spPr>
          <a:xfrm>
            <a:off x="1219200" y="5257800"/>
            <a:ext cx="7239000" cy="1143000"/>
          </a:xfrm>
          <a:prstGeom prst="rect">
            <a:avLst/>
          </a:prstGeom>
        </p:spPr>
        <p:txBody>
          <a:bodyPr vert="horz" lIns="91440" tIns="45720" rIns="91440" bIns="45720" rtlCol="0" anchor="b">
            <a:noAutofit/>
          </a:bodyPr>
          <a:lstStyle/>
          <a:p>
            <a:endParaRPr lang="en-US" dirty="0"/>
          </a:p>
        </p:txBody>
      </p:sp>
      <p:sp>
        <p:nvSpPr>
          <p:cNvPr id="3" name="Text Placeholder 2"/>
          <p:cNvSpPr>
            <a:spLocks noGrp="1"/>
          </p:cNvSpPr>
          <p:nvPr>
            <p:ph type="body" idx="1"/>
          </p:nvPr>
        </p:nvSpPr>
        <p:spPr>
          <a:xfrm>
            <a:off x="1219200" y="838200"/>
            <a:ext cx="7467600" cy="4419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3"/>
          </p:nvPr>
        </p:nvSpPr>
        <p:spPr>
          <a:xfrm>
            <a:off x="1259680" y="6553200"/>
            <a:ext cx="7162800" cy="228600"/>
          </a:xfrm>
          <a:prstGeom prst="rect">
            <a:avLst/>
          </a:prstGeom>
        </p:spPr>
        <p:txBody>
          <a:bodyPr vert="horz" lIns="91440" tIns="45720" rIns="91440" bIns="45720" rtlCol="0" anchor="ctr"/>
          <a:lstStyle>
            <a:lvl1pPr algn="l">
              <a:defRPr sz="1200">
                <a:solidFill>
                  <a:schemeClr val="tx1">
                    <a:lumMod val="60000"/>
                    <a:lumOff val="40000"/>
                  </a:schemeClr>
                </a:solidFill>
              </a:defRPr>
            </a:lvl1pPr>
          </a:lstStyle>
          <a:p>
            <a:endParaRPr lang="es-CO"/>
          </a:p>
        </p:txBody>
      </p:sp>
      <p:sp>
        <p:nvSpPr>
          <p:cNvPr id="6" name="Slide Number Placeholder 5"/>
          <p:cNvSpPr>
            <a:spLocks noGrp="1"/>
          </p:cNvSpPr>
          <p:nvPr>
            <p:ph type="sldNum" sz="quarter" idx="4"/>
          </p:nvPr>
        </p:nvSpPr>
        <p:spPr>
          <a:xfrm>
            <a:off x="8686800" y="5740400"/>
            <a:ext cx="381000" cy="365125"/>
          </a:xfrm>
          <a:prstGeom prst="rect">
            <a:avLst/>
          </a:prstGeom>
        </p:spPr>
        <p:txBody>
          <a:bodyPr vert="horz" lIns="91440" tIns="45720" rIns="91440" bIns="45720" rtlCol="0" anchor="ctr"/>
          <a:lstStyle>
            <a:lvl1pPr algn="l">
              <a:defRPr sz="1200" b="0">
                <a:solidFill>
                  <a:schemeClr val="tx2">
                    <a:lumMod val="60000"/>
                    <a:lumOff val="40000"/>
                  </a:schemeClr>
                </a:solidFill>
              </a:defRPr>
            </a:lvl1pPr>
          </a:lstStyle>
          <a:p>
            <a:fld id="{13E80C6A-3667-4CA3-94B4-100476ED25BC}" type="slidenum">
              <a:rPr lang="es-CO" smtClean="0"/>
              <a:t>‹#›</a:t>
            </a:fld>
            <a:endParaRPr lang="es-CO"/>
          </a:p>
        </p:txBody>
      </p:sp>
      <p:sp>
        <p:nvSpPr>
          <p:cNvPr id="16" name="Freeform 5"/>
          <p:cNvSpPr>
            <a:spLocks/>
          </p:cNvSpPr>
          <p:nvPr/>
        </p:nvSpPr>
        <p:spPr bwMode="auto">
          <a:xfrm>
            <a:off x="8453438" y="5715000"/>
            <a:ext cx="242887" cy="431800"/>
          </a:xfrm>
          <a:custGeom>
            <a:avLst/>
            <a:gdLst/>
            <a:ahLst/>
            <a:cxnLst>
              <a:cxn ang="0">
                <a:pos x="62" y="0"/>
              </a:cxn>
              <a:cxn ang="0">
                <a:pos x="0" y="0"/>
              </a:cxn>
              <a:cxn ang="0">
                <a:pos x="89" y="136"/>
              </a:cxn>
              <a:cxn ang="0">
                <a:pos x="89" y="136"/>
              </a:cxn>
              <a:cxn ang="0">
                <a:pos x="0" y="272"/>
              </a:cxn>
              <a:cxn ang="0">
                <a:pos x="62" y="272"/>
              </a:cxn>
              <a:cxn ang="0">
                <a:pos x="153" y="136"/>
              </a:cxn>
              <a:cxn ang="0">
                <a:pos x="62" y="0"/>
              </a:cxn>
            </a:cxnLst>
            <a:rect l="0" t="0" r="r" b="b"/>
            <a:pathLst>
              <a:path w="153" h="272">
                <a:moveTo>
                  <a:pt x="62" y="0"/>
                </a:moveTo>
                <a:lnTo>
                  <a:pt x="0" y="0"/>
                </a:lnTo>
                <a:lnTo>
                  <a:pt x="89" y="136"/>
                </a:lnTo>
                <a:lnTo>
                  <a:pt x="89" y="136"/>
                </a:lnTo>
                <a:lnTo>
                  <a:pt x="0" y="272"/>
                </a:lnTo>
                <a:lnTo>
                  <a:pt x="62" y="272"/>
                </a:lnTo>
                <a:lnTo>
                  <a:pt x="153" y="136"/>
                </a:lnTo>
                <a:lnTo>
                  <a:pt x="62" y="0"/>
                </a:lnTo>
                <a:close/>
              </a:path>
            </a:pathLst>
          </a:custGeom>
          <a:solidFill>
            <a:schemeClr val="tx2">
              <a:lumMod val="60000"/>
              <a:lumOff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2"/>
          </p:nvPr>
        </p:nvSpPr>
        <p:spPr>
          <a:xfrm rot="16200000">
            <a:off x="-1198682" y="4821116"/>
            <a:ext cx="2625969" cy="228600"/>
          </a:xfrm>
          <a:prstGeom prst="rect">
            <a:avLst/>
          </a:prstGeom>
        </p:spPr>
        <p:txBody>
          <a:bodyPr vert="horz" lIns="91440" tIns="45720" rIns="91440" bIns="45720" rtlCol="0" anchor="ctr"/>
          <a:lstStyle>
            <a:lvl1pPr algn="l">
              <a:defRPr sz="1200">
                <a:solidFill>
                  <a:srgbClr val="FFFFFF"/>
                </a:solidFill>
              </a:defRPr>
            </a:lvl1pPr>
          </a:lstStyle>
          <a:p>
            <a:fld id="{51341F5A-F465-4189-A41A-CC9354949229}" type="datetimeFigureOut">
              <a:rPr lang="es-CO" smtClean="0"/>
              <a:t>22/10/2014</a:t>
            </a:fld>
            <a:endParaRPr lang="es-CO"/>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500"/>
                                  </p:stCondLst>
                                  <p:childTnLst>
                                    <p:animEffect transition="out" filter="fade">
                                      <p:cBhvr>
                                        <p:cTn id="6" dur="2000"/>
                                        <p:tgtEl>
                                          <p:spTgt spid="13"/>
                                        </p:tgtEl>
                                      </p:cBhvr>
                                    </p:animEffect>
                                    <p:set>
                                      <p:cBhvr>
                                        <p:cTn id="7" dur="1" fill="hold">
                                          <p:stCondLst>
                                            <p:cond delay="1999"/>
                                          </p:stCondLst>
                                        </p:cTn>
                                        <p:tgtEl>
                                          <p:spTgt spid="13"/>
                                        </p:tgtEl>
                                        <p:attrNameLst>
                                          <p:attrName>style.visibility</p:attrName>
                                        </p:attrNameLst>
                                      </p:cBhvr>
                                      <p:to>
                                        <p:strVal val="hidden"/>
                                      </p:to>
                                    </p:set>
                                  </p:childTnLst>
                                </p:cTn>
                              </p:par>
                            </p:childTnLst>
                          </p:cTn>
                        </p:par>
                        <p:par>
                          <p:cTn id="8" fill="hold">
                            <p:stCondLst>
                              <p:cond delay="2500"/>
                            </p:stCondLst>
                            <p:childTnLst>
                              <p:par>
                                <p:cTn id="9" presetID="10" presetClass="entr" presetSubtype="0" fill="hold" grpId="1"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Lst>
  </p:timing>
  <p:txStyles>
    <p:titleStyle>
      <a:lvl1pPr algn="l" defTabSz="914400" rtl="0" eaLnBrk="1" latinLnBrk="0" hangingPunct="1">
        <a:spcBef>
          <a:spcPct val="0"/>
        </a:spcBef>
        <a:buNone/>
        <a:defRPr sz="7200" b="1" kern="1200">
          <a:ln w="12700">
            <a:solidFill>
              <a:schemeClr val="tx2"/>
            </a:solid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2"/>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Clr>
          <a:schemeClr val="tx1"/>
        </a:buClr>
        <a:buFont typeface="Calibri" pitchFamily="34" charset="0"/>
        <a:buChar char="&gt;"/>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Calibri" pitchFamily="34" charset="0"/>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Clr>
          <a:schemeClr val="tx1"/>
        </a:buClr>
        <a:buFont typeface="Calibri"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CO" dirty="0" smtClean="0"/>
              <a:t>Leer a dos voces este comentario </a:t>
            </a:r>
            <a:endParaRPr lang="es-CO" dirty="0"/>
          </a:p>
        </p:txBody>
      </p:sp>
      <p:sp>
        <p:nvSpPr>
          <p:cNvPr id="3" name="Subtitle 2"/>
          <p:cNvSpPr>
            <a:spLocks noGrp="1"/>
          </p:cNvSpPr>
          <p:nvPr>
            <p:ph type="subTitle" idx="1"/>
          </p:nvPr>
        </p:nvSpPr>
        <p:spPr/>
        <p:txBody>
          <a:bodyPr>
            <a:normAutofit fontScale="85000" lnSpcReduction="20000"/>
          </a:bodyPr>
          <a:lstStyle/>
          <a:p>
            <a:r>
              <a:rPr lang="es-CO" dirty="0" smtClean="0"/>
              <a:t>Manolo Tenorio</a:t>
            </a:r>
          </a:p>
          <a:p>
            <a:r>
              <a:rPr lang="es-CO" dirty="0" smtClean="0"/>
              <a:t>Camilo </a:t>
            </a:r>
            <a:r>
              <a:rPr lang="es-CO" dirty="0" err="1" smtClean="0"/>
              <a:t>Racedo</a:t>
            </a:r>
            <a:endParaRPr lang="es-CO" dirty="0" smtClean="0"/>
          </a:p>
          <a:p>
            <a:r>
              <a:rPr lang="es-CO" dirty="0" smtClean="0"/>
              <a:t>Presentación oral</a:t>
            </a:r>
          </a:p>
          <a:p>
            <a:endParaRPr lang="es-CO" dirty="0"/>
          </a:p>
        </p:txBody>
      </p:sp>
    </p:spTree>
    <p:extLst>
      <p:ext uri="{BB962C8B-B14F-4D97-AF65-F5344CB8AC3E}">
        <p14:creationId xmlns:p14="http://schemas.microsoft.com/office/powerpoint/2010/main" val="309203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4" name="Content Placeholder 1"/>
          <p:cNvSpPr>
            <a:spLocks noGrp="1"/>
          </p:cNvSpPr>
          <p:nvPr>
            <p:ph idx="1"/>
          </p:nvPr>
        </p:nvSpPr>
        <p:spPr/>
        <p:txBody>
          <a:bodyPr>
            <a:normAutofit fontScale="32500" lnSpcReduction="20000"/>
          </a:bodyPr>
          <a:lstStyle/>
          <a:p>
            <a:r>
              <a:rPr lang="es-CO" dirty="0"/>
              <a:t>¿Cuánta plata tiene '</a:t>
            </a:r>
            <a:r>
              <a:rPr lang="es-CO" dirty="0" err="1"/>
              <a:t>Gabo</a:t>
            </a:r>
            <a:r>
              <a:rPr lang="es-CO" dirty="0"/>
              <a:t>'?</a:t>
            </a:r>
          </a:p>
          <a:p>
            <a:endParaRPr lang="es-CO" dirty="0"/>
          </a:p>
          <a:p>
            <a:pPr marL="0" indent="0">
              <a:buNone/>
            </a:pPr>
            <a:r>
              <a:rPr lang="es-CO" dirty="0"/>
              <a:t>Juan </a:t>
            </a:r>
            <a:r>
              <a:rPr lang="es-CO" dirty="0" err="1"/>
              <a:t>Gossaín</a:t>
            </a:r>
            <a:r>
              <a:rPr lang="es-CO" dirty="0"/>
              <a:t> reconstruye la curiosa relación del Nobel con el dinero.</a:t>
            </a:r>
          </a:p>
          <a:p>
            <a:pPr marL="0" indent="0">
              <a:buNone/>
            </a:pPr>
            <a:r>
              <a:rPr lang="es-CO" dirty="0" smtClean="0"/>
              <a:t>Hace </a:t>
            </a:r>
            <a:r>
              <a:rPr lang="es-CO" dirty="0"/>
              <a:t>veinte años, la pregunta que más le hacían a un </a:t>
            </a:r>
            <a:r>
              <a:rPr lang="es-CO" dirty="0" err="1" smtClean="0"/>
              <a:t>colombiano,cuando</a:t>
            </a:r>
            <a:r>
              <a:rPr lang="es-CO" dirty="0" smtClean="0"/>
              <a:t> </a:t>
            </a:r>
            <a:r>
              <a:rPr lang="es-CO" dirty="0"/>
              <a:t>se encontraba con sus amigos en cualquier parte del mundo, era esta: "¿Cómo es Gabriel García Márquez?".</a:t>
            </a:r>
          </a:p>
          <a:p>
            <a:r>
              <a:rPr lang="es-CO" dirty="0"/>
              <a:t>Los tiempos han cambiado. La tabla de valores también. Ahora lo detienen a uno en las esquinas para preguntarle:</a:t>
            </a:r>
          </a:p>
          <a:p>
            <a:pPr marL="0" indent="0">
              <a:buNone/>
            </a:pPr>
            <a:r>
              <a:rPr lang="es-CO" dirty="0" smtClean="0"/>
              <a:t>"¿</a:t>
            </a:r>
            <a:r>
              <a:rPr lang="es-CO" dirty="0"/>
              <a:t>Cuánta plata tiene García Márquez?".</a:t>
            </a:r>
          </a:p>
          <a:p>
            <a:pPr marL="0" indent="0">
              <a:buNone/>
            </a:pPr>
            <a:r>
              <a:rPr lang="es-CO" dirty="0" smtClean="0"/>
              <a:t>La </a:t>
            </a:r>
            <a:r>
              <a:rPr lang="es-CO" dirty="0"/>
              <a:t>gente suele pensar que el dinero es una manera de medir el éxito de un hombre. Habría que preguntárselo a Dostoievski, que murió en la miseria.</a:t>
            </a:r>
          </a:p>
          <a:p>
            <a:pPr marL="0" indent="0">
              <a:buNone/>
            </a:pPr>
            <a:r>
              <a:rPr lang="es-CO" dirty="0"/>
              <a:t>Lo cierto es que, cada vez que alguien me habla de ese tema, debo reconocer que no tengo la menor idea. Ni me importa. Esos vericuetos no son de mi incumbencia.</a:t>
            </a:r>
          </a:p>
          <a:p>
            <a:pPr marL="0" indent="0">
              <a:buNone/>
            </a:pPr>
            <a:r>
              <a:rPr lang="es-CO" dirty="0" smtClean="0"/>
              <a:t>Como </a:t>
            </a:r>
            <a:r>
              <a:rPr lang="es-CO" dirty="0"/>
              <a:t>si fuera poco, he tenido la fundada sospecha de que García Márquez sabe escribir pero no sabe sumar. Jamás le he visto un billete en la mano. Ni una billetera. Su mujer es la que ha manejado siempre los asuntos financieros de la casa.</a:t>
            </a:r>
          </a:p>
          <a:p>
            <a:pPr marL="0" indent="0">
              <a:buNone/>
            </a:pPr>
            <a:r>
              <a:rPr lang="es-CO" dirty="0" smtClean="0"/>
              <a:t>-</a:t>
            </a:r>
            <a:r>
              <a:rPr lang="es-CO" dirty="0"/>
              <a:t>Desde el primer día -me confesó una vez el novelista- comprendí que Mercedes es mujer y árabe: son los únicos seres humanos que saben para qué es la plata.</a:t>
            </a:r>
          </a:p>
          <a:p>
            <a:pPr marL="0" indent="0">
              <a:buNone/>
            </a:pPr>
            <a:r>
              <a:rPr lang="es-CO" dirty="0" smtClean="0"/>
              <a:t>Cuando </a:t>
            </a:r>
            <a:r>
              <a:rPr lang="es-CO" dirty="0"/>
              <a:t>se encerró a escribir Cien años de soledad, ella le hizo una advertencia terminante:</a:t>
            </a:r>
          </a:p>
          <a:p>
            <a:pPr marL="0" indent="0">
              <a:buNone/>
            </a:pPr>
            <a:r>
              <a:rPr lang="es-CO" dirty="0" smtClean="0"/>
              <a:t>-</a:t>
            </a:r>
            <a:r>
              <a:rPr lang="es-CO" dirty="0"/>
              <a:t>Tú no estás aquí para preocuparte por plata. Tú dedícate a escribir, que del resto me encargo yo.</a:t>
            </a:r>
          </a:p>
          <a:p>
            <a:pPr marL="0" indent="0">
              <a:buNone/>
            </a:pPr>
            <a:r>
              <a:rPr lang="es-CO" dirty="0" smtClean="0"/>
              <a:t>Muchos </a:t>
            </a:r>
            <a:r>
              <a:rPr lang="es-CO" dirty="0"/>
              <a:t>tiempo después, su marido reconocería que nunca supo cómo hizo ella para mantener la casa en pie mientras él pasaba seis meses sin empleo, encerrado, peleando a trompadas con las palabras.</a:t>
            </a:r>
          </a:p>
          <a:p>
            <a:pPr marL="0" indent="0">
              <a:buNone/>
            </a:pPr>
            <a:r>
              <a:rPr lang="es-CO" dirty="0" smtClean="0"/>
              <a:t>La </a:t>
            </a:r>
            <a:r>
              <a:rPr lang="es-CO" dirty="0"/>
              <a:t>libreta de ahorros.</a:t>
            </a:r>
          </a:p>
          <a:p>
            <a:pPr marL="0" indent="0">
              <a:buNone/>
            </a:pPr>
            <a:r>
              <a:rPr lang="es-CO" dirty="0" smtClean="0"/>
              <a:t>Tras </a:t>
            </a:r>
            <a:r>
              <a:rPr lang="es-CO" dirty="0"/>
              <a:t>los interminables años de penurias, en los cuales siguió sembrando letras a pesar de las emboscadas que el hambre le tendía a cada paso, por fin llegó el día de recoger la cosecha.</a:t>
            </a:r>
          </a:p>
          <a:p>
            <a:pPr marL="0" indent="0">
              <a:buNone/>
            </a:pPr>
            <a:r>
              <a:rPr lang="es-CO" dirty="0" smtClean="0"/>
              <a:t>Al </a:t>
            </a:r>
            <a:r>
              <a:rPr lang="es-CO" dirty="0"/>
              <a:t>comenzar la década del 70 sus obras se agotaban en los arrozales chinos o en las librerías de Nueva York. Lo primero que hizo fue abrir una cuenta corriente, a nombre de Mercedes, en un banco de Los Ángeles. Dio la orden de que solamente le consignaran en ella las cifras redondas, ya que los centavos los trasladaba a una cuenta secreta que abrió en México, a su propio nombre. Puso a Mercedes como beneficiaria.</a:t>
            </a:r>
          </a:p>
          <a:p>
            <a:pPr marL="0" indent="0">
              <a:buNone/>
            </a:pPr>
            <a:r>
              <a:rPr lang="es-CO" dirty="0" smtClean="0"/>
              <a:t>Escondió </a:t>
            </a:r>
            <a:r>
              <a:rPr lang="es-CO" dirty="0"/>
              <a:t>la libreta de ahorros debajo del colchón, para que ella no descubriera que tenía una plata de consumo personal, que se gastaba a escondidas, tomando una botella de vino con los amigos.</a:t>
            </a:r>
          </a:p>
          <a:p>
            <a:pPr marL="0" indent="0">
              <a:buNone/>
            </a:pPr>
            <a:r>
              <a:rPr lang="es-CO" dirty="0" smtClean="0"/>
              <a:t>Hasta </a:t>
            </a:r>
            <a:r>
              <a:rPr lang="es-CO" dirty="0"/>
              <a:t>el día en que abrió el periódico de la mañana. Allí estaba, en primera página, la noticia terrible: el banco mexicano se había quebrado.</a:t>
            </a:r>
          </a:p>
          <a:p>
            <a:endParaRPr lang="es-CO" dirty="0"/>
          </a:p>
          <a:p>
            <a:endParaRPr lang="es-CO" dirty="0"/>
          </a:p>
        </p:txBody>
      </p:sp>
    </p:spTree>
    <p:extLst>
      <p:ext uri="{BB962C8B-B14F-4D97-AF65-F5344CB8AC3E}">
        <p14:creationId xmlns:p14="http://schemas.microsoft.com/office/powerpoint/2010/main" val="15938413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idx="1"/>
          </p:nvPr>
        </p:nvSpPr>
        <p:spPr/>
        <p:txBody>
          <a:bodyPr>
            <a:normAutofit fontScale="40000" lnSpcReduction="20000"/>
          </a:bodyPr>
          <a:lstStyle/>
          <a:p>
            <a:pPr marL="0" indent="0">
              <a:buNone/>
            </a:pPr>
            <a:r>
              <a:rPr lang="es-CO" dirty="0" smtClean="0"/>
              <a:t>Entonces empezaron las angustias del arrepentido. No podía dormir. Sudaba frío. Le remordía la conciencia. Sentía que los dioses lo habían castigado por engañar a su esposa. Hasta que no aguantó más y se dispuso a revelarle la verdad completa. Cerró el periódico, la llamó a la cocina y la hizo entrar al dormitorio.</a:t>
            </a:r>
          </a:p>
          <a:p>
            <a:endParaRPr lang="es-CO" dirty="0" smtClean="0"/>
          </a:p>
          <a:p>
            <a:pPr marL="0" indent="0">
              <a:buNone/>
            </a:pPr>
            <a:r>
              <a:rPr lang="es-CO" dirty="0" smtClean="0"/>
              <a:t>-Tengo que hablar contigo -le dijo, al borde del llanto, mientras se sentaban en la misma cama donde había escondido la </a:t>
            </a:r>
            <a:r>
              <a:rPr lang="es-CO" dirty="0" err="1" smtClean="0"/>
              <a:t>libreta.Balbuceando</a:t>
            </a:r>
            <a:r>
              <a:rPr lang="es-CO" dirty="0" smtClean="0"/>
              <a:t>, enredado en sus propias palabras, trató de contarle una historia coherente. Le pidió perdón en todos los idiomas. Hasta que Mercedes le interrumpió el parloteo.-Para ahí -le dijo-. Para. Si me estás hablando de una libreta de ahorros que estaba debajo del colchón, yo la saqué el mes pasado y retiré toda la plata.</a:t>
            </a:r>
          </a:p>
          <a:p>
            <a:pPr marL="0" indent="0">
              <a:buNone/>
            </a:pPr>
            <a:r>
              <a:rPr lang="es-CO" dirty="0" smtClean="0"/>
              <a:t>Su marido sintió que el alma le volvía al cuerpo. Se puso de rodillas y le prometió que nunca más le ocultaría un centavo.</a:t>
            </a:r>
          </a:p>
          <a:p>
            <a:pPr marL="0" indent="0">
              <a:buNone/>
            </a:pPr>
            <a:r>
              <a:rPr lang="es-CO" dirty="0" smtClean="0"/>
              <a:t>Un cuento de hadas.</a:t>
            </a:r>
          </a:p>
          <a:p>
            <a:pPr marL="0" indent="0">
              <a:buNone/>
            </a:pPr>
            <a:r>
              <a:rPr lang="es-CO" dirty="0" smtClean="0"/>
              <a:t>A pesar de los ríos de tinta que han corrido esta semana, al celebrarse los 85 años de su nacimiento, hasta el día de hoy nadie ha relatado lo que ocurrió con el episodio de la maleta llena de plata. Corría el año de 1965. En esa época el futuro ganador del Nobel se rebuscaba la vida trabajando en una agencia de publicidad. Vivía en Ciudad de México con Mercedes y sus hijos, Gonzalo y Rodrigo, que eran unos niños.</a:t>
            </a:r>
          </a:p>
          <a:p>
            <a:endParaRPr lang="es-CO" dirty="0" smtClean="0"/>
          </a:p>
          <a:p>
            <a:pPr marL="0" indent="0">
              <a:buNone/>
            </a:pPr>
            <a:r>
              <a:rPr lang="es-CO" dirty="0" smtClean="0"/>
              <a:t>Se acercaban las fiestas navideñas y la familia estaba sin un centavo. Casi tan pobres como en los tiempos en que el escritor cantaba vallenatos a grito pelado en los trenes de París, para que los pasajeros le regalaran unas monedas compasivas, mientras terminaba de escribir una novela titulada Este pueblo de </a:t>
            </a:r>
            <a:r>
              <a:rPr lang="es-CO" dirty="0" err="1" smtClean="0"/>
              <a:t>mierda.Se</a:t>
            </a:r>
            <a:r>
              <a:rPr lang="es-CO" dirty="0" smtClean="0"/>
              <a:t> la mandó a su amigo Guillermo Angulo, que estaba en Bogotá, para que la presentara a competir en el concurso </a:t>
            </a:r>
            <a:r>
              <a:rPr lang="es-CO" dirty="0" err="1" smtClean="0"/>
              <a:t>Esso</a:t>
            </a:r>
            <a:r>
              <a:rPr lang="es-CO" dirty="0" smtClean="0"/>
              <a:t> de Novela.</a:t>
            </a:r>
          </a:p>
          <a:p>
            <a:pPr marL="0" indent="0">
              <a:buNone/>
            </a:pPr>
            <a:r>
              <a:rPr lang="es-CO" dirty="0" smtClean="0"/>
              <a:t>Los jueces la escogieron ganadora, pero el padre Félix Restrepo, académico de la Lengua que presidía el jurado, dijo que se negaba rotundamente a premiar un libro con semejante título. Llamaron a Angulo, que se dedicó a buscarlo de urgencia, hasta que lo localizó en un hotelito francés de mala muerte y le contó el problema en que estaban metidos.</a:t>
            </a:r>
          </a:p>
          <a:p>
            <a:pPr marL="0" indent="0">
              <a:buNone/>
            </a:pPr>
            <a:r>
              <a:rPr lang="es-CO" dirty="0" err="1" smtClean="0"/>
              <a:t>Gabo</a:t>
            </a:r>
            <a:r>
              <a:rPr lang="es-CO" dirty="0" smtClean="0"/>
              <a:t> le contestó que le pusieran el nombre que más les gustara.</a:t>
            </a:r>
          </a:p>
          <a:p>
            <a:pPr marL="0" indent="0">
              <a:buNone/>
            </a:pPr>
            <a:r>
              <a:rPr lang="es-CO" dirty="0" smtClean="0"/>
              <a:t>-Yo lo único que quiero son los dolaritos del premio -le dijo-. Los necesito tanto...</a:t>
            </a:r>
          </a:p>
          <a:p>
            <a:pPr marL="0" indent="0">
              <a:buNone/>
            </a:pPr>
            <a:r>
              <a:rPr lang="es-CO" dirty="0" smtClean="0"/>
              <a:t>Fue el mismo Angulo quien le puso La mala hora. Siempre he creído que el título es lo mejor de esa novela.</a:t>
            </a:r>
          </a:p>
          <a:p>
            <a:pPr marL="0" indent="0">
              <a:buNone/>
            </a:pPr>
            <a:r>
              <a:rPr lang="es-CO" dirty="0" smtClean="0"/>
              <a:t>Epílogo con maleta.</a:t>
            </a:r>
          </a:p>
          <a:p>
            <a:endParaRPr lang="es-CO" dirty="0"/>
          </a:p>
        </p:txBody>
      </p:sp>
    </p:spTree>
    <p:extLst>
      <p:ext uri="{BB962C8B-B14F-4D97-AF65-F5344CB8AC3E}">
        <p14:creationId xmlns:p14="http://schemas.microsoft.com/office/powerpoint/2010/main" val="13254417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idx="1"/>
          </p:nvPr>
        </p:nvSpPr>
        <p:spPr/>
        <p:txBody>
          <a:bodyPr>
            <a:normAutofit fontScale="40000" lnSpcReduction="20000"/>
          </a:bodyPr>
          <a:lstStyle/>
          <a:p>
            <a:r>
              <a:rPr lang="es-CO" dirty="0" smtClean="0"/>
              <a:t>Pasaron como quince años desde entonces. Volvamos a aquella Navidad de 1965 en México.</a:t>
            </a:r>
          </a:p>
          <a:p>
            <a:r>
              <a:rPr lang="es-CO" dirty="0" smtClean="0"/>
              <a:t>Este año no habrá regalos -les anunció el padre, con el corazón en la mano.</a:t>
            </a:r>
          </a:p>
          <a:p>
            <a:endParaRPr lang="es-CO" dirty="0" smtClean="0"/>
          </a:p>
          <a:p>
            <a:r>
              <a:rPr lang="es-CO" dirty="0" smtClean="0"/>
              <a:t>Gonzalo, que esperaba una bicicleta de aguinaldo, y algo de ropa, se puso a llorar.-Pero un día de estos -prosiguió </a:t>
            </a:r>
            <a:r>
              <a:rPr lang="es-CO" dirty="0" err="1" smtClean="0"/>
              <a:t>Gabo</a:t>
            </a:r>
            <a:r>
              <a:rPr lang="es-CO" dirty="0" smtClean="0"/>
              <a:t>- llegará a casa un señor con una maleta llena de plata que nos sacará de problemas. No lo olviden.-Tú pareces escritor, papá -lo regañó Rodrigo-. Las bolsas de plata solo existen en los cuentos de hadas.</a:t>
            </a:r>
          </a:p>
          <a:p>
            <a:r>
              <a:rPr lang="es-CO" dirty="0" smtClean="0"/>
              <a:t>-Así es -respondió él-. Nuestra vida será un cuento de hadas.</a:t>
            </a:r>
          </a:p>
          <a:p>
            <a:r>
              <a:rPr lang="es-CO" dirty="0" smtClean="0"/>
              <a:t>Dos años después, en marzo del 67, se publicó Cien años de soledad, con su estruendo de terremoto en el mundo entero. El 23 de diciembre estaban en Barcelona y </a:t>
            </a:r>
            <a:r>
              <a:rPr lang="es-CO" dirty="0" err="1" smtClean="0"/>
              <a:t>Gabo</a:t>
            </a:r>
            <a:r>
              <a:rPr lang="es-CO" dirty="0" smtClean="0"/>
              <a:t> recibió una llamada telefónica del banco donde había abierto una cuenta.</a:t>
            </a:r>
          </a:p>
          <a:p>
            <a:r>
              <a:rPr lang="es-CO" dirty="0" smtClean="0"/>
              <a:t>-Le está llegando dinero de todas partes -le dijo el gerente-. Sus derechos de autor.</a:t>
            </a:r>
          </a:p>
          <a:p>
            <a:r>
              <a:rPr lang="es-CO" dirty="0" smtClean="0"/>
              <a:t>Sin pensarlo mucho, y sin preguntar siquiera cuánto era el saldo, le pidió un favor.</a:t>
            </a:r>
          </a:p>
          <a:p>
            <a:r>
              <a:rPr lang="es-CO" dirty="0" smtClean="0"/>
              <a:t>-Convierta todo eso en pesetas, haga comprar de cuenta mía una maleta grande, meta en ella todo el dinero y mañana por la noche la manda a mi casa.</a:t>
            </a:r>
          </a:p>
          <a:p>
            <a:r>
              <a:rPr lang="es-CO" dirty="0" smtClean="0"/>
              <a:t>El banquero se quedó en silencio. "Estos escritores son muy extraños", debió pensar. "Y sudamericanos, además".</a:t>
            </a:r>
          </a:p>
          <a:p>
            <a:r>
              <a:rPr lang="es-CO" dirty="0" smtClean="0"/>
              <a:t>Al día siguiente, mientras la familia se hallaba reunida para la cena navideña, un mensajero del banco, disfrazado de Papá Noel, llamó a la puerta. Lo hicieron pasar. Puso la maleta en una silla.</a:t>
            </a:r>
          </a:p>
          <a:p>
            <a:r>
              <a:rPr lang="es-CO" dirty="0" smtClean="0"/>
              <a:t>Ábrala -le pidió </a:t>
            </a:r>
            <a:r>
              <a:rPr lang="es-CO" dirty="0" err="1" smtClean="0"/>
              <a:t>Gabo</a:t>
            </a:r>
            <a:r>
              <a:rPr lang="es-CO" dirty="0" smtClean="0"/>
              <a:t>.</a:t>
            </a:r>
          </a:p>
          <a:p>
            <a:r>
              <a:rPr lang="es-CO" dirty="0" smtClean="0"/>
              <a:t>Mercedes ocupaba la cabecera. Los niños miraban la escena con curiosidad, pero sin entender qué era lo que pasaba. Los fajos de billetes formaban unos montoncitos atados con cintas de caucho. </a:t>
            </a:r>
            <a:r>
              <a:rPr lang="es-CO" dirty="0" err="1" smtClean="0"/>
              <a:t>Gabo</a:t>
            </a:r>
            <a:r>
              <a:rPr lang="es-CO" dirty="0" smtClean="0"/>
              <a:t> despidió al mensajero con una propina. Entonces puso una cara de solemnidad, fingió que era un mago que hacía un truco, y exclamó:</a:t>
            </a:r>
          </a:p>
          <a:p>
            <a:r>
              <a:rPr lang="es-CO" dirty="0" smtClean="0"/>
              <a:t>-Yo se los dije: un día de estos llegará a la casa una maleta llena de plata.</a:t>
            </a:r>
          </a:p>
          <a:p>
            <a:r>
              <a:rPr lang="es-CO" dirty="0" smtClean="0"/>
              <a:t>Rodrigo recordó de inmediato la historia que había ocurrido dos años atrás, en aquella Navidad de pobres, y se levantó de su silla.</a:t>
            </a:r>
          </a:p>
          <a:p>
            <a:r>
              <a:rPr lang="es-CO" dirty="0" smtClean="0"/>
              <a:t>Dando un rodeo por la mesa, fue adonde estaba su padre y le dio un beso en la frente.</a:t>
            </a:r>
          </a:p>
          <a:p>
            <a:r>
              <a:rPr lang="es-CO" dirty="0" smtClean="0"/>
              <a:t>Papá -le dijo-, tú eres nuestro cuento de hadas.</a:t>
            </a:r>
          </a:p>
          <a:p>
            <a:r>
              <a:rPr lang="es-CO" dirty="0" smtClean="0"/>
              <a:t>Juan </a:t>
            </a:r>
            <a:r>
              <a:rPr lang="es-CO" dirty="0" err="1" smtClean="0"/>
              <a:t>Gossaín</a:t>
            </a:r>
            <a:endParaRPr lang="es-CO" dirty="0" smtClean="0"/>
          </a:p>
          <a:p>
            <a:endParaRPr lang="es-CO" dirty="0"/>
          </a:p>
        </p:txBody>
      </p:sp>
    </p:spTree>
    <p:extLst>
      <p:ext uri="{BB962C8B-B14F-4D97-AF65-F5344CB8AC3E}">
        <p14:creationId xmlns:p14="http://schemas.microsoft.com/office/powerpoint/2010/main" val="36223570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rmal">
  <a:themeElements>
    <a:clrScheme name="Thermal">
      <a:dk1>
        <a:srgbClr val="4D5B6B"/>
      </a:dk1>
      <a:lt1>
        <a:srgbClr val="FFFFFF"/>
      </a:lt1>
      <a:dk2>
        <a:srgbClr val="675D59"/>
      </a:dk2>
      <a:lt2>
        <a:srgbClr val="E8DED8"/>
      </a:lt2>
      <a:accent1>
        <a:srgbClr val="FF7605"/>
      </a:accent1>
      <a:accent2>
        <a:srgbClr val="7F7F7F"/>
      </a:accent2>
      <a:accent3>
        <a:srgbClr val="7F5185"/>
      </a:accent3>
      <a:accent4>
        <a:srgbClr val="89AAD3"/>
      </a:accent4>
      <a:accent5>
        <a:srgbClr val="8F5B4B"/>
      </a:accent5>
      <a:accent6>
        <a:srgbClr val="C84340"/>
      </a:accent6>
      <a:hlink>
        <a:srgbClr val="89AAD3"/>
      </a:hlink>
      <a:folHlink>
        <a:srgbClr val="795185"/>
      </a:folHlink>
    </a:clrScheme>
    <a:fontScheme name="Thermal">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ermal">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3175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63500" dist="38100" dir="8100000" rotWithShape="0">
              <a:srgbClr val="000000">
                <a:alpha val="45000"/>
              </a:srgbClr>
            </a:outerShdw>
          </a:effectLst>
        </a:effectStyle>
        <a:effectStyle>
          <a:effectLst>
            <a:outerShdw blurRad="101600" dist="63500" dir="8100000" rotWithShape="0">
              <a:srgbClr val="000000">
                <a:alpha val="40000"/>
              </a:srgbClr>
            </a:outerShdw>
          </a:effectLst>
          <a:scene3d>
            <a:camera prst="orthographicFront">
              <a:rot lat="0" lon="0" rev="0"/>
            </a:camera>
            <a:lightRig rig="threePt" dir="t">
              <a:rot lat="0" lon="0" rev="3000000"/>
            </a:lightRig>
          </a:scene3d>
          <a:sp3d>
            <a:bevelT h="19050"/>
          </a:sp3d>
        </a:effectStyle>
      </a:effectStyleLst>
      <a:bgFillStyleLst>
        <a:solidFill>
          <a:schemeClr val="phClr"/>
        </a:solidFill>
        <a:gradFill rotWithShape="1">
          <a:gsLst>
            <a:gs pos="0">
              <a:schemeClr val="phClr">
                <a:tint val="100000"/>
                <a:lumMod val="125000"/>
              </a:schemeClr>
            </a:gs>
            <a:gs pos="55000">
              <a:schemeClr val="phClr">
                <a:shade val="100000"/>
                <a:satMod val="100000"/>
                <a:lumMod val="100000"/>
              </a:schemeClr>
            </a:gs>
            <a:gs pos="100000">
              <a:schemeClr val="phClr">
                <a:shade val="90000"/>
                <a:satMod val="300000"/>
                <a:lumMod val="95000"/>
              </a:schemeClr>
            </a:gs>
          </a:gsLst>
          <a:lin ang="5400000" scaled="0"/>
        </a:gradFill>
        <a:blipFill>
          <a:blip xmlns:r="http://schemas.openxmlformats.org/officeDocument/2006/relationships" r:embed="rId1">
            <a:duotone>
              <a:schemeClr val="phClr">
                <a:shade val="80000"/>
              </a:schemeClr>
              <a:schemeClr val="phClr">
                <a:tint val="98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TC101859868[[fn=Thermal]]</Template>
  <TotalTime>2</TotalTime>
  <Words>1441</Words>
  <Application>Microsoft Office PowerPoint</Application>
  <PresentationFormat>On-screen Show (4:3)</PresentationFormat>
  <Paragraphs>53</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Thermal</vt:lpstr>
      <vt:lpstr>Leer a dos voces este comentario </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Leer a dos voces este comentario</dc:title>
  <dc:creator>Luis A. Tovar</dc:creator>
  <cp:lastModifiedBy>Luis A. Tovar</cp:lastModifiedBy>
  <cp:revision>3</cp:revision>
  <dcterms:created xsi:type="dcterms:W3CDTF">2014-10-22T16:14:19Z</dcterms:created>
  <dcterms:modified xsi:type="dcterms:W3CDTF">2014-10-22T16:17:48Z</dcterms:modified>
</cp:coreProperties>
</file>